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831e56c30c4b75" /><Relationship Type="http://schemas.openxmlformats.org/officeDocument/2006/relationships/extended-properties" Target="/docProps/app.xml" Id="Rda0e7d6072da4544" /><Relationship Type="http://schemas.openxmlformats.org/officeDocument/2006/relationships/officeDocument" Target="/ppt/presentation.xml" Id="R863ba65e367440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eeb60b404945b0"/>
  </p:sldMasterIdLst>
  <p:notesMasterIdLst>
    <p:notesMasterId xmlns:r="http://schemas.openxmlformats.org/officeDocument/2006/relationships" r:id="R25f5b1f644e24310"/>
  </p:notesMasterIdLst>
  <p:sldIdLst>
    <p:sldId xmlns:r="http://schemas.openxmlformats.org/officeDocument/2006/relationships" id="256" r:id="R769456999f83415d"/>
    <p:sldId xmlns:r="http://schemas.openxmlformats.org/officeDocument/2006/relationships" id="257" r:id="Rb903071da0114592"/>
    <p:sldId xmlns:r="http://schemas.openxmlformats.org/officeDocument/2006/relationships" id="258" r:id="R5a4bafb03eed4f28"/>
    <p:sldId xmlns:r="http://schemas.openxmlformats.org/officeDocument/2006/relationships" id="259" r:id="R4c1632d282104bd7"/>
    <p:sldId xmlns:r="http://schemas.openxmlformats.org/officeDocument/2006/relationships" id="260" r:id="Rb30a91cb2d7949d4"/>
    <p:sldId xmlns:r="http://schemas.openxmlformats.org/officeDocument/2006/relationships" id="261" r:id="R51060247cffc4514"/>
    <p:sldId xmlns:r="http://schemas.openxmlformats.org/officeDocument/2006/relationships" id="262" r:id="R228ec5cf8de64a28"/>
    <p:sldId xmlns:r="http://schemas.openxmlformats.org/officeDocument/2006/relationships" id="263" r:id="Rc2371788682d495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82196f008f402e" /><Relationship Type="http://schemas.openxmlformats.org/officeDocument/2006/relationships/slideMaster" Target="/ppt/slideMasters/slideMaster1.xml" Id="Rb5eeb60b404945b0" /><Relationship Type="http://schemas.openxmlformats.org/officeDocument/2006/relationships/notesMaster" Target="/ppt/notesMasters/notesMaster1.xml" Id="R25f5b1f644e24310" /><Relationship Type="http://schemas.openxmlformats.org/officeDocument/2006/relationships/presProps" Target="/ppt/presProps.xml" Id="R569ea30af4874805" /><Relationship Type="http://schemas.openxmlformats.org/officeDocument/2006/relationships/tableStyles" Target="/ppt/tableStyles.xml" Id="R190ad9037d974731" /><Relationship Type="http://schemas.openxmlformats.org/officeDocument/2006/relationships/slide" Target="/ppt/slides/slide1.xml" Id="R769456999f83415d" /><Relationship Type="http://schemas.openxmlformats.org/officeDocument/2006/relationships/slide" Target="/ppt/slides/slide2.xml" Id="Rb903071da0114592" /><Relationship Type="http://schemas.openxmlformats.org/officeDocument/2006/relationships/slide" Target="/ppt/slides/slide3.xml" Id="R5a4bafb03eed4f28" /><Relationship Type="http://schemas.openxmlformats.org/officeDocument/2006/relationships/slide" Target="/ppt/slides/slide4.xml" Id="R4c1632d282104bd7" /><Relationship Type="http://schemas.openxmlformats.org/officeDocument/2006/relationships/slide" Target="/ppt/slides/slide5.xml" Id="Rb30a91cb2d7949d4" /><Relationship Type="http://schemas.openxmlformats.org/officeDocument/2006/relationships/slide" Target="/ppt/slides/slide6.xml" Id="R51060247cffc4514" /><Relationship Type="http://schemas.openxmlformats.org/officeDocument/2006/relationships/slide" Target="/ppt/slides/slide7.xml" Id="R228ec5cf8de64a28" /><Relationship Type="http://schemas.openxmlformats.org/officeDocument/2006/relationships/slide" Target="/ppt/slides/slide8.xml" Id="Rc2371788682d49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a6c714249d4c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fcaa978ee04a9d" /><Relationship Type="http://schemas.openxmlformats.org/officeDocument/2006/relationships/notesMaster" Target="/ppt/notesMasters/notesMaster1.xml" Id="R63f2871b7eab40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d135fc3552440e" /><Relationship Type="http://schemas.openxmlformats.org/officeDocument/2006/relationships/notesMaster" Target="/ppt/notesMasters/notesMaster1.xml" Id="Rb3f9c63cc960433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766cadc383414a" /><Relationship Type="http://schemas.openxmlformats.org/officeDocument/2006/relationships/notesMaster" Target="/ppt/notesMasters/notesMaster1.xml" Id="Rf146fcf8ecac4d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85c7158b9c4e1f" /><Relationship Type="http://schemas.openxmlformats.org/officeDocument/2006/relationships/notesMaster" Target="/ppt/notesMasters/notesMaster1.xml" Id="R173d0377f76644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8fe237b0bef4099" /><Relationship Type="http://schemas.openxmlformats.org/officeDocument/2006/relationships/notesMaster" Target="/ppt/notesMasters/notesMaster1.xml" Id="R95d0447544394d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99c5eb0c944a60" /><Relationship Type="http://schemas.openxmlformats.org/officeDocument/2006/relationships/notesMaster" Target="/ppt/notesMasters/notesMaster1.xml" Id="R065c42eb442043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add85633e14306" /><Relationship Type="http://schemas.openxmlformats.org/officeDocument/2006/relationships/notesMaster" Target="/ppt/notesMasters/notesMaster1.xml" Id="R1f8a64931a5c44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cc84bef260418f" /><Relationship Type="http://schemas.openxmlformats.org/officeDocument/2006/relationships/notesMaster" Target="/ppt/notesMasters/notesMaster1.xml" Id="R9212a08dadb54b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ROTEIRO DE FALA</a:t>
            </a:r>
          </a:p>
          <a:p xmlns:a="http://schemas.openxmlformats.org/drawingml/2006/main">
            <a:r>
              <a:t>“Vou abrir as entregas por frente, mostrar o volume registrado e separar o que já foi resolvido do que ainda depende de consolidação. Assim conseguimos alinhar os próximos passos e o pagamento com base em fatos.”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CRITÉRIOS</a:t>
            </a:r>
          </a:p>
          <a:p xmlns:a="http://schemas.openxmlformats.org/drawingml/2006/main">
            <a:r>
              <a:t>Reunião de 04/11/2026 às 20h, conforme pedido de Vinicius.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ROTEIRO DE FALA</a:t>
            </a:r>
          </a:p>
          <a:p xmlns:a="http://schemas.openxmlformats.org/drawingml/2006/main">
            <a:r>
              <a:t>“O que já foi entregue está sinalizado como 100%. A base cadastral, o planejamento e o fluxo de AFs estão concluídos no escopo indicado. O lote histórico reúne 62 entradas concluídas. Estoque e retirada continuam em 80%. Os dados financeiros chegaram ontem e a apuração é a próxima etapa.”</a:t>
            </a:r>
          </a:p>
          <a:p xmlns:a="http://schemas.openxmlformats.org/drawingml/2006/main">
            <a:r>
              <a:t>O 100% do lote histórico significa que as entradas identificadas foram concluídas. Não significa que todas as notas existentes tenham sido lançadas, aprovadas ou pagas, nem que não haja novos lançamentos a fazer.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CRITÉRIOS</a:t>
            </a:r>
          </a:p>
          <a:p xmlns:a="http://schemas.openxmlformats.org/drawingml/2006/main">
            <a:r>
              <a:t>Atualização expressa de Vinicius em 04/11/2026: usar 100% no que foi entregue, 5.552 fornecedores cadastrados por ele, dados financeiros recebidos em 03/11. Estoque e retirada mantêm a estimativa anterior de 80%. Conciliação histórica: 62 entradas concluídas até 03/11, apresentada com escopo delimitado.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ROTEIRO DE FALA</a:t>
            </a:r>
          </a:p>
          <a:p xmlns:a="http://schemas.openxmlformats.org/drawingml/2006/main">
            <a:r>
              <a:t>“Cadastrei os 5.552 fornecedores existentes. Esse trabalho, junto da árvore de produtos e dos vínculos, é essencial para operar compras e entradas de NF. No levantamento de 17/10 também registramos 18 vínculos fornecedor–grupo criados e 29 códigos externos conferidos.”</a:t>
            </a:r>
          </a:p>
          <a:p xmlns:a="http://schemas.openxmlformats.org/drawingml/2006/main">
            <a:r>
              <a:t>O total de fornecedores vem da confirmação expressa de Vinicius. Os 18 vínculos não são 18 grupos novos.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CRITÉRIOS</a:t>
            </a:r>
          </a:p>
          <a:p xmlns:a="http://schemas.openxmlformats.org/drawingml/2006/main">
            <a:r>
              <a:t>Confirmação expressa de Vinicius em 04/11/2026 de que cadastrou todos os 5.552 fornecedores existentes. Checkpoint de 17/10/2026 para os 18 vínculos e 29 códigos externos. Manual de Compras: https://docs.google.com/document/d/1hOrhpXUcYtbgjmGeSeMLNp__AEKBgqnoHBzCfCv7qAA/edit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ROTEIRO DE FALA</a:t>
            </a:r>
          </a:p>
          <a:p xmlns:a="http://schemas.openxmlformats.org/drawingml/2006/main">
            <a:r>
              <a:t>“Esta é a dimensão da base que estruturei, essencial para os pratos, fichas padrão e o planejamento: 352 pratos distintos, 1.237 linhas de composição e 186 produtos. São contagens do arquivo-base, separadas da comprovação de importação no ERP.”</a:t>
            </a:r>
          </a:p>
          <a:p xmlns:a="http://schemas.openxmlformats.org/drawingml/2006/main">
            <a:r>
              <a:t>Não chamar as 1.237 linhas de fichas técnicas distintas nem apresentar as contagens como auditoria do sistema.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CRITÉRIOS</a:t>
            </a:r>
          </a:p>
          <a:p xmlns:a="http://schemas.openxmlformats.org/drawingml/2006/main">
            <a:r>
              <a:t>Arquivo SATTA-PRATOS-IMPORTACAO-ADEQUADA-SEM-PONTOS.xlsx, de 14/09/2026. Contagem revisada: 352 pratos distintos, 1.237 linhas de composição e 186 produtos. Fonte: https://docs.google.com/spreadsheets/d/10sOOFBQTUYcdl5Sicqe2HpDiJafkJWea/edit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ROTEIRO DE FALA</a:t>
            </a:r>
          </a:p>
          <a:p xmlns:a="http://schemas.openxmlformats.org/drawingml/2006/main">
            <a:r>
              <a:t>“Aqui o avanço é completo na minha avaliação: fizemos o cadastro dos pratos, as fichas técnicas padrão e a estrutura de planejamento. A equipe já está planejando os cardápios.”</a:t>
            </a:r>
          </a:p>
          <a:p xmlns:a="http://schemas.openxmlformats.org/drawingml/2006/main">
            <a:r>
              <a:t>Não apresentar quantidade de pratos ou fichas sem levantamento confiável. O 100% refere-se à frente descrita pelo usuário, não a toda a implantação.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CRITÉRIOS</a:t>
            </a:r>
          </a:p>
          <a:p xmlns:a="http://schemas.openxmlformats.org/drawingml/2006/main">
            <a:r>
              <a:t>Relatório de conferência: 320 posições verificadas e validadas em 20 grades, correspondentes a 10 dias úteis de 19 a 30/10/2026, 160 de almoço e 160 de jantar. São associações de cardápio, não contagem de pratos distintos ou de fichas técnicas. Confirmação expressa de Vinicius em 04/11/2026 sobre planejamento 100%. E-mail de 21/10 comunicou conclusão do fluxo de Planejamento a Compras após o trabalho de 20/10, com manuais revisados. Fonte: https://mail.google.com/mail/u/?authuser=vinicius.paixao%40reinventech.com.br#all/1a15fa765150211a</a:t>
            </a:r>
          </a:p>
          <a:p xmlns:a="http://schemas.openxmlformats.org/drawingml/2006/main">
            <a:r>
              <a:t>Manual de Planejamento e Custos: https://docs.google.com/document/d/1Wj5uTisTx1dEuSv8yovRd8OiVbySsDgv/edit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ROTEIRO DE FALA</a:t>
            </a:r>
          </a:p>
          <a:p xmlns:a="http://schemas.openxmlformats.org/drawingml/2006/main">
            <a:r>
              <a:t>“Além de estruturar o processo, houve execução: temos pelo menos 62 entradas documentadas no histórico. Também identificamos 31 AFs criadas no levantamento até 22/10, além do registro posterior das AFs 83 a 86.”</a:t>
            </a:r>
          </a:p>
          <a:p xmlns:a="http://schemas.openxmlformats.org/drawingml/2006/main">
            <a:r>
              <a:t>Se citar o valor, diga que se trata da soma dos documentos de entrada identificados. Não é receita da consultoria, economia gerada ou valor pago.</a:t>
            </a:r>
          </a:p>
          <a:p xmlns:a="http://schemas.openxmlformats.org/drawingml/2006/main">
            <a:r>
              <a:t>Não somar o número de AFs a partir de identificadores, nem tratar todas as entradas como aprovadas.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CRITÉRIOS</a:t>
            </a:r>
          </a:p>
          <a:p xmlns:a="http://schemas.openxmlformats.org/drawingml/2006/main">
            <a:r>
              <a:t>Conciliação histórica: 58 entradas concluídas no checkpoint de 25/10, mais LVC 8114, Mega G 5670328, Colina 2613 e NFS-e 17, concluída em 03/11. Revisão independente confirmou 62 documentos sem duplicidade e R$ 419.166,94 no conjunto. Em 22/10 havia 37 AFs prontas, sendo 31 criadas no trabalho e 6 preexistentes. AFs 83–86 geradas em 28/10 são registro posterior, apresentado separadamente.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ROTEIRO DE FALA</a:t>
            </a:r>
          </a:p>
          <a:p xmlns:a="http://schemas.openxmlformats.org/drawingml/2006/main">
            <a:r>
              <a:t>“A etapa de liberação avançou com o treinamento de Hassenuá. O ponto ainda pendente é o envio automático, que depende dos dados SMTP da TI. São etapas diferentes: o treinamento foi realizado e a configuração de e-mail ainda precisa ser concluída e testada.”</a:t>
            </a:r>
          </a:p>
          <a:p xmlns:a="http://schemas.openxmlformats.org/drawingml/2006/main">
            <a:r>
              <a:t>Não afirmar que o envio automático está pronto, nem que o SMTP já foi recebido. Toda configuração exige a autorização aplicável.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CRITÉRIOS</a:t>
            </a:r>
          </a:p>
          <a:p xmlns:a="http://schemas.openxmlformats.org/drawingml/2006/main">
            <a:r>
              <a:t>Relato de Vinicius em 04/11/2026: treinamento de Hassenuá concluído e SMTP não recebido. Solicitação de Hassenuá à TI em 26/10/2026, sem retorno comprovando a configuração na pesquisa de 04/11.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ROTEIRO DE FALA</a:t>
            </a:r>
          </a:p>
          <a:p xmlns:a="http://schemas.openxmlformats.org/drawingml/2006/main">
            <a:r>
              <a:t>“Com os dados que chegaram ontem, vamos avançar nas rotinas propostas na mensagem de WhatsApp: notas de entrada e conferência do estoque, despesas e receitas, apuração do demonstrativo de resultado e faturamento. A sequência prepara a visão dos resultados da unidade e o treinamento.”</a:t>
            </a:r>
          </a:p>
          <a:p xmlns:a="http://schemas.openxmlformats.org/drawingml/2006/main">
            <a:r>
              <a:t>Combinar com a equipe o período a trabalhar e a agenda do treinamento. Não inventar horário nem declarar apuração concluída.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E CRITÉRIOS</a:t>
            </a:r>
          </a:p>
          <a:p xmlns:a="http://schemas.openxmlformats.org/drawingml/2006/main">
            <a:r>
              <a:t>Lista de próximos passos fornecida por Vinicius em 04/11/2026, reproduzindo a proposta enviada por WhatsApp em 03/11: lançamento das NFs de entrada e conferência do estoque gerado; lançamento de despesas e receitas; apuração do demonstrativo de resultado; faturamento e emissão das NFs de faturamento.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981d9fe621491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5381d1e3714fe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de46aff77746e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75668619284a0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2d2f017ef243f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c2d70dae9d47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0354C6C-CAAD-49F5-B621-3748B77F62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FED428F-A1A3-4FC9-84E2-2A47B5C5471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D8FB69C-905B-4AF5-AF36-3CC6E1B7B7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CC76E4-CE41-4E74-845A-88A17268C6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F0DE5B4-9178-4AEC-A5FE-448096BF97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9C05578-A996-4697-AE46-035CC04B3B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05BABA4-4B17-4CA5-9AE9-7922AF55BD1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D3F0078-8E6D-4A00-B148-8FFE2D17E52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B70966B-439F-4E8D-BA34-2491933601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7935AA-26AC-4A30-B789-52CBA479768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96b3960d824a75" /><Relationship Type="http://schemas.openxmlformats.org/officeDocument/2006/relationships/slideLayout" Target="/ppt/slideLayouts/slideLayout1.xml" Id="R294c328db17043a5" /><Relationship Type="http://schemas.openxmlformats.org/officeDocument/2006/relationships/slideLayout" Target="/ppt/slideLayouts/slideLayout2.xml" Id="R6a8715ee2b0346a7" /><Relationship Type="http://schemas.openxmlformats.org/officeDocument/2006/relationships/slideLayout" Target="/ppt/slideLayouts/slideLayout3.xml" Id="R77e9360469b84561" /><Relationship Type="http://schemas.openxmlformats.org/officeDocument/2006/relationships/slideLayout" Target="/ppt/slideLayouts/slideLayout4.xml" Id="R9bf3ad90688e4d02" /><Relationship Type="http://schemas.openxmlformats.org/officeDocument/2006/relationships/slideLayout" Target="/ppt/slideLayouts/slideLayout5.xml" Id="R0a0a400a34b245bc" /><Relationship Type="http://schemas.openxmlformats.org/officeDocument/2006/relationships/slideLayout" Target="/ppt/slideLayouts/slideLayout6.xml" Id="R8c849bd335124e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94c328db17043a5"/>
    <p:sldLayoutId xmlns:r="http://schemas.openxmlformats.org/officeDocument/2006/relationships" id="2147483650" r:id="R6a8715ee2b0346a7"/>
    <p:sldLayoutId xmlns:r="http://schemas.openxmlformats.org/officeDocument/2006/relationships" id="2147483651" r:id="R77e9360469b84561"/>
    <p:sldLayoutId xmlns:r="http://schemas.openxmlformats.org/officeDocument/2006/relationships" id="2147483652" r:id="R9bf3ad90688e4d02"/>
    <p:sldLayoutId xmlns:r="http://schemas.openxmlformats.org/officeDocument/2006/relationships" id="2147483653" r:id="R0a0a400a34b245bc"/>
    <p:sldLayoutId xmlns:r="http://schemas.openxmlformats.org/officeDocument/2006/relationships" id="2147483654" r:id="R8c849bd335124e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caf6d05c6544b5" /><Relationship Type="http://schemas.openxmlformats.org/officeDocument/2006/relationships/notesSlide" Target="/ppt/notesSlides/notesSlide1.xml" Id="Re114d206807b43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b204624b434f71" /><Relationship Type="http://schemas.openxmlformats.org/officeDocument/2006/relationships/notesSlide" Target="/ppt/notesSlides/notesSlide2.xml" Id="Rb5898f00f5e94d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9166ab8ca748e6" /><Relationship Type="http://schemas.openxmlformats.org/officeDocument/2006/relationships/notesSlide" Target="/ppt/notesSlides/notesSlide3.xml" Id="R0c71cc7a41de42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46b3a1993747f5" /><Relationship Type="http://schemas.openxmlformats.org/officeDocument/2006/relationships/notesSlide" Target="/ppt/notesSlides/notesSlide4.xml" Id="Rfeadec14ad5d401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5d18e5cc344ba9" /><Relationship Type="http://schemas.openxmlformats.org/officeDocument/2006/relationships/notesSlide" Target="/ppt/notesSlides/notesSlide5.xml" Id="R64b1c0a68a9948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914cbb55644305" /><Relationship Type="http://schemas.openxmlformats.org/officeDocument/2006/relationships/notesSlide" Target="/ppt/notesSlides/notesSlide6.xml" Id="Ra6dec5f1a1fe41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b63f7ce11448dc" /><Relationship Type="http://schemas.openxmlformats.org/officeDocument/2006/relationships/notesSlide" Target="/ppt/notesSlides/notesSlide7.xml" Id="R34a0d7644b0b4c2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fb1a552c644b93" /><Relationship Type="http://schemas.openxmlformats.org/officeDocument/2006/relationships/notesSlide" Target="/ppt/notesSlides/notesSlide8.xml" Id="R2d6c8cfa449a49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2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23A599E3-6A0E-4B4B-98F0-EB1B8E99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1">
                <a:solidFill>
                  <a:srgbClr val="89D5D5"/>
                </a:solidFill>
                <a:latin typeface="Arial"/>
                <a:ea typeface="Arial"/>
                <a:cs typeface="Arial"/>
              </a:defRPr>
            </a:pPr>
            <a:r>
              <a:rPr sz="2000" b="1">
                <a:solidFill>
                  <a:srgbClr val="89D5D5"/>
                </a:solidFill>
                <a:latin typeface="Arial"/>
                <a:ea typeface="Arial"/>
                <a:cs typeface="Arial"/>
              </a:rPr>
              <a:t>REINVENTECH</a:t>
            </a:r>
          </a:p>
        </p:txBody>
      </p:sp>
      <p:sp>
        <p:nvSpPr>
          <p:cNvPr id="2" name="client">
            <a:extLst xmlns:a="http://schemas.openxmlformats.org/drawingml/2006/main">
              <a:ext uri="{FF2B5EF4-FFF2-40B4-BE49-F238E27FC236}">
                <a16:creationId xmlns:a16="http://schemas.microsoft.com/office/drawing/2014/main" id="{99C8CCBF-8010-45B3-89E3-1FA6CFE78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1047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SATTA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27AE2B-8322-4D4C-A4F4-5BB05360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Entregas da implantação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617D09AE-CBBE-47F2-81D6-9E48750D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pPr>
            <a:r>
              <a:rPr sz="2300" b="0">
                <a:solidFill>
                  <a:srgbClr val="CFDDE8"/>
                </a:solidFill>
                <a:latin typeface="Arial"/>
                <a:ea typeface="Arial"/>
                <a:cs typeface="Arial"/>
              </a:rPr>
              <a:t>Cadastros, planejamento, notas fiscais e rotina de compras</a:t>
            </a:r>
          </a:p>
        </p:txBody>
      </p:sp>
      <p:sp>
        <p:nvSpPr>
          <p:cNvPr id="5" name="meeting">
            <a:extLst xmlns:a="http://schemas.openxmlformats.org/drawingml/2006/main">
              <a:ext uri="{FF2B5EF4-FFF2-40B4-BE49-F238E27FC236}">
                <a16:creationId xmlns:a16="http://schemas.microsoft.com/office/drawing/2014/main" id="{0DE922E7-4218-4F0D-9F22-B623949F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0"/>
            <a:ext cx="9334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FDDE8"/>
                </a:solidFill>
                <a:latin typeface="Arial"/>
                <a:ea typeface="Arial"/>
                <a:cs typeface="Arial"/>
              </a:rPr>
              <a:t>Reunião de alinhamento</a:t>
            </a:r>
          </a:p>
          <a:p xmlns:a="http://schemas.openxmlformats.org/drawingml/2006/main">
            <a:pPr>
              <a:buNone/>
              <a:defRPr sz="1800" b="0">
                <a:solidFill>
                  <a:srgbClr val="CFDDE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FDDE8"/>
                </a:solidFill>
                <a:latin typeface="Arial"/>
                <a:ea typeface="Arial"/>
                <a:cs typeface="Arial"/>
              </a:rPr>
              <a:t>4 de novembro de 2026, às 20h</a:t>
            </a:r>
          </a:p>
        </p:txBody>
      </p:sp>
    </p:spTree>
    <p:extLst>
      <p:ext uri="{BB962C8B-B14F-4D97-AF65-F5344CB8AC3E}">
        <p14:creationId xmlns:p14="http://schemas.microsoft.com/office/powerpoint/2010/main" val="6540637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16D95EAE-0F1F-4B60-BD04-4AC4FEE97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REINVENTECH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9EDAE7D-10B2-4EF4-90AD-B8C6E688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Entregas por frente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A0486721-72B1-443A-8EA2-B3B97D11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96025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lead">
            <a:extLst xmlns:a="http://schemas.openxmlformats.org/drawingml/2006/main">
              <a:ext uri="{FF2B5EF4-FFF2-40B4-BE49-F238E27FC236}">
                <a16:creationId xmlns:a16="http://schemas.microsoft.com/office/drawing/2014/main" id="{421160D1-A3B8-428D-B5D4-007163C8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906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Cadastros essenciais e entregas de Vinicius por frente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D1AC15-0AB7-42EE-A4CB-9F63A56D1538}"/>
              </a:ext>
            </a:extLst>
          </p:cNvPr>
          <p:cNvGraphicFramePr/>
          <p:nvPr/>
        </p:nvGraphicFramePr>
        <p:xfrm>
          <a:off xmlns:a="http://schemas.openxmlformats.org/drawingml/2006/main" x="685800" y="2085975"/>
          <a:ext xmlns:a="http://schemas.openxmlformats.org/drawingml/2006/main" cx="10820400" cy="36957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1809750"/>
                <a:gridCol w="6153150"/>
              </a:tblGrid>
              <a:tr h="438150"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Frente</a:t>
                      </a:r>
                    </a:p>
                  </a:txBody>
                  <a:tcPr marL="133350" marR="114300" marT="76200" marB="76200" anchor="ctr">
                    <a:lnL w="9525">
                      <a:solidFill>
                        <a:srgbClr val="D9E1E7"/>
                      </a:solidFill>
                      <a:prstDash val="solid"/>
                    </a:lnL>
                    <a:lnR w="9525">
                      <a:solidFill>
                        <a:srgbClr val="D9E1E7"/>
                      </a:solidFill>
                      <a:prstDash val="solid"/>
                    </a:lnR>
                    <a:lnT w="9525">
                      <a:solidFill>
                        <a:srgbClr val="D9E1E7"/>
                      </a:solidFill>
                      <a:prstDash val="solid"/>
                    </a:lnT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Situação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T w="9525">
                      <a:solidFill>
                        <a:srgbClr val="D9E1E7"/>
                      </a:solidFill>
                      <a:prstDash val="solid"/>
                    </a:lnT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Entregas e posição atual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T w="9525">
                      <a:solidFill>
                        <a:srgbClr val="D9E1E7"/>
                      </a:solidFill>
                      <a:prstDash val="solid"/>
                    </a:lnT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17324D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Base cadastral</a:t>
                      </a:r>
                    </a:p>
                  </a:txBody>
                  <a:tcPr marL="133350" marR="114300" marT="76200" marB="76200" anchor="ctr">
                    <a:lnL w="9525">
                      <a:solidFill>
                        <a:srgbClr val="D9E1E7"/>
                      </a:solidFill>
                      <a:prstDash val="solid"/>
                    </a:lnL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007F83"/>
                          </a:solidFill>
                          <a:latin typeface="Arial"/>
                          <a:ea typeface="Arial"/>
                          <a:cs typeface="Arial"/>
                        </a:rPr>
                        <a:t>100%*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Produtos, fornecedores, pratos e fichas padrão.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Planejamento e cardápios</a:t>
                      </a:r>
                    </a:p>
                  </a:txBody>
                  <a:tcPr marL="133350" marR="114300" marT="76200" marB="76200" anchor="ctr">
                    <a:lnL w="9525">
                      <a:solidFill>
                        <a:srgbClr val="D9E1E7"/>
                      </a:solidFill>
                      <a:prstDash val="solid"/>
                    </a:lnL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007F83"/>
                          </a:solidFill>
                          <a:latin typeface="Arial"/>
                          <a:ea typeface="Arial"/>
                          <a:cs typeface="Arial"/>
                        </a:rPr>
                        <a:t>100%*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Equipe utilizando o planejamento.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AFs e liberação</a:t>
                      </a:r>
                    </a:p>
                  </a:txBody>
                  <a:tcPr marL="133350" marR="114300" marT="76200" marB="76200" anchor="ctr">
                    <a:lnL w="9525">
                      <a:solidFill>
                        <a:srgbClr val="D9E1E7"/>
                      </a:solidFill>
                      <a:prstDash val="solid"/>
                    </a:lnL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007F83"/>
                          </a:solidFill>
                          <a:latin typeface="Arial"/>
                          <a:ea typeface="Arial"/>
                          <a:cs typeface="Arial"/>
                        </a:rPr>
                        <a:t>100%*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Criação das AFs e treinamento de liberação.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Lote histórico de NFs</a:t>
                      </a:r>
                    </a:p>
                  </a:txBody>
                  <a:tcPr marL="133350" marR="114300" marT="76200" marB="76200" anchor="ctr">
                    <a:lnL w="9525">
                      <a:solidFill>
                        <a:srgbClr val="D9E1E7"/>
                      </a:solidFill>
                      <a:prstDash val="solid"/>
                    </a:lnL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007F83"/>
                          </a:solidFill>
                          <a:latin typeface="Arial"/>
                          <a:ea typeface="Arial"/>
                          <a:cs typeface="Arial"/>
                        </a:rPr>
                        <a:t>100%*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62 entradas concluídas no lote histórico.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Estoque e retirada</a:t>
                      </a:r>
                    </a:p>
                  </a:txBody>
                  <a:tcPr marL="133350" marR="114300" marT="76200" marB="76200" anchor="ctr">
                    <a:lnL w="9525">
                      <a:solidFill>
                        <a:srgbClr val="D9E1E7"/>
                      </a:solidFill>
                      <a:prstDash val="solid"/>
                    </a:lnL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007F83"/>
                          </a:solidFill>
                          <a:latin typeface="Arial"/>
                          <a:ea typeface="Arial"/>
                          <a:cs typeface="Arial"/>
                        </a:rPr>
                        <a:t>≈ 80%*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Rotina em uso, com baixas a consolidar.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Financeiro gerencial</a:t>
                      </a:r>
                    </a:p>
                  </a:txBody>
                  <a:tcPr marL="133350" marR="114300" marT="76200" marB="76200" anchor="ctr">
                    <a:lnL w="9525">
                      <a:solidFill>
                        <a:srgbClr val="D9E1E7"/>
                      </a:solidFill>
                      <a:prstDash val="solid"/>
                    </a:lnL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1">
                          <a:solidFill>
                            <a:srgbClr val="007F83"/>
                          </a:solidFill>
                          <a:latin typeface="Arial"/>
                          <a:ea typeface="Arial"/>
                          <a:cs typeface="Arial"/>
                        </a:rPr>
                        <a:t>A apurar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50" b="0">
                          <a:solidFill>
                            <a:srgbClr val="203247"/>
                          </a:solidFill>
                          <a:latin typeface="Arial"/>
                          <a:ea typeface="Arial"/>
                          <a:cs typeface="Arial"/>
                        </a:rPr>
                        <a:t>Dados recebidos ontem (03/11/2026).</a:t>
                      </a:r>
                    </a:p>
                  </a:txBody>
                  <a:tcPr marL="133350" marR="114300" marT="76200" marB="76200" anchor="ctr">
                    <a:lnR w="9525">
                      <a:solidFill>
                        <a:srgbClr val="D9E1E7"/>
                      </a:solidFill>
                      <a:prstDash val="solid"/>
                    </a:lnR>
                    <a:lnB w="9525">
                      <a:solidFill>
                        <a:srgbClr val="D9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EC74EB67-9EF3-49F5-8131-2EBEF4D42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3407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25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* 100% refere-se às entregas indicadas e ao lote histórico de 62 entradas. Estoque e retirada permanecem em 80%.</a:t>
            </a:r>
          </a:p>
          <a:p xmlns:a="http://schemas.openxmlformats.org/drawingml/2006/main">
            <a:pPr>
              <a:buNone/>
              <a:defRPr sz="125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25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Envio automático depende do SMTP. Aprovação de todas as NFs e apuração do gerencial não estão incluídas.</a:t>
            </a:r>
          </a:p>
        </p:txBody>
      </p:sp>
    </p:spTree>
    <p:extLst>
      <p:ext uri="{BB962C8B-B14F-4D97-AF65-F5344CB8AC3E}">
        <p14:creationId xmlns:p14="http://schemas.microsoft.com/office/powerpoint/2010/main" val="8922261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F5745E33-050C-46F6-99A9-5FFEE755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REINVENTECH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ED6DD4D-7F0C-4AB8-B6D8-2CA21163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Cadastros essenciais para a operação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AB33A0EB-9C3F-49C6-AE8A-A26A9482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96025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lead">
            <a:extLst xmlns:a="http://schemas.openxmlformats.org/drawingml/2006/main">
              <a:ext uri="{FF2B5EF4-FFF2-40B4-BE49-F238E27FC236}">
                <a16:creationId xmlns:a16="http://schemas.microsoft.com/office/drawing/2014/main" id="{71DAF5CE-6CF3-445F-974B-3E1DC415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906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Base cadastral e vínculos de operação estruturados por Vinicius</a:t>
            </a:r>
          </a:p>
        </p:txBody>
      </p:sp>
      <p:sp>
        <p:nvSpPr>
          <p:cNvPr id="17" name="scope">
            <a:extLst xmlns:a="http://schemas.openxmlformats.org/drawingml/2006/main">
              <a:ext uri="{FF2B5EF4-FFF2-40B4-BE49-F238E27FC236}">
                <a16:creationId xmlns:a16="http://schemas.microsoft.com/office/drawing/2014/main" id="{FE740E1D-505B-43BC-AEBA-4E5989EF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Trabalho realizado por Vinicius na árvore de produtos, fornecedores e vínculos necessários para compras e entradas de NF.</a:t>
            </a:r>
          </a:p>
        </p:txBody>
      </p:sp>
      <p:sp>
        <p:nvSpPr>
          <p:cNvPr id="18" name="metric-0">
            <a:extLst xmlns:a="http://schemas.openxmlformats.org/drawingml/2006/main">
              <a:ext uri="{FF2B5EF4-FFF2-40B4-BE49-F238E27FC236}">
                <a16:creationId xmlns:a16="http://schemas.microsoft.com/office/drawing/2014/main" id="{D4E00080-E4C6-4D04-99DA-BE07C7CB6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58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5.552</a:t>
            </a:r>
          </a:p>
        </p:txBody>
      </p:sp>
      <p:sp>
        <p:nvSpPr>
          <p:cNvPr id="19" name="label-0">
            <a:extLst xmlns:a="http://schemas.openxmlformats.org/drawingml/2006/main">
              <a:ext uri="{FF2B5EF4-FFF2-40B4-BE49-F238E27FC236}">
                <a16:creationId xmlns:a16="http://schemas.microsoft.com/office/drawing/2014/main" id="{14D2D48B-268C-4D4C-8252-B0D3E048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3429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3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fornecedores</a:t>
            </a:r>
          </a:p>
        </p:txBody>
      </p:sp>
      <p:sp>
        <p:nvSpPr>
          <p:cNvPr id="20" name="detail-0">
            <a:extLst xmlns:a="http://schemas.openxmlformats.org/drawingml/2006/main">
              <a:ext uri="{FF2B5EF4-FFF2-40B4-BE49-F238E27FC236}">
                <a16:creationId xmlns:a16="http://schemas.microsoft.com/office/drawing/2014/main" id="{BDBB74C1-1F53-40EC-B3D0-75EDCF9E3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3381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9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cadastrados por Vinicius</a:t>
            </a:r>
          </a:p>
        </p:txBody>
      </p:sp>
      <p:sp>
        <p:nvSpPr>
          <p:cNvPr id="21" name="metric-1">
            <a:extLst xmlns:a="http://schemas.openxmlformats.org/drawingml/2006/main">
              <a:ext uri="{FF2B5EF4-FFF2-40B4-BE49-F238E27FC236}">
                <a16:creationId xmlns:a16="http://schemas.microsoft.com/office/drawing/2014/main" id="{72B1119B-D019-42BD-AE67-DE35948A2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8137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58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22" name="label-1">
            <a:extLst xmlns:a="http://schemas.openxmlformats.org/drawingml/2006/main">
              <a:ext uri="{FF2B5EF4-FFF2-40B4-BE49-F238E27FC236}">
                <a16:creationId xmlns:a16="http://schemas.microsoft.com/office/drawing/2014/main" id="{DADDB5CE-C95D-4780-9E7E-1EF8FFAA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495800"/>
            <a:ext cx="3429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3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vínculos criados</a:t>
            </a:r>
          </a:p>
        </p:txBody>
      </p:sp>
      <p:sp>
        <p:nvSpPr>
          <p:cNvPr id="23" name="detail-1">
            <a:extLst xmlns:a="http://schemas.openxmlformats.org/drawingml/2006/main">
              <a:ext uri="{FF2B5EF4-FFF2-40B4-BE49-F238E27FC236}">
                <a16:creationId xmlns:a16="http://schemas.microsoft.com/office/drawing/2014/main" id="{A4B35CED-02F0-4DF1-BFD8-B5D74EA6B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972050"/>
            <a:ext cx="3381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9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fornecedor–grupo de produtos</a:t>
            </a:r>
          </a:p>
        </p:txBody>
      </p:sp>
      <p:sp>
        <p:nvSpPr>
          <p:cNvPr id="24" name="metric-2">
            <a:extLst xmlns:a="http://schemas.openxmlformats.org/drawingml/2006/main">
              <a:ext uri="{FF2B5EF4-FFF2-40B4-BE49-F238E27FC236}">
                <a16:creationId xmlns:a16="http://schemas.microsoft.com/office/drawing/2014/main" id="{FB3A3755-B6F1-480C-8A68-763F71FF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8137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58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25" name="label-2">
            <a:extLst xmlns:a="http://schemas.openxmlformats.org/drawingml/2006/main">
              <a:ext uri="{FF2B5EF4-FFF2-40B4-BE49-F238E27FC236}">
                <a16:creationId xmlns:a16="http://schemas.microsoft.com/office/drawing/2014/main" id="{0321C3B2-444C-4553-A25F-1EB66833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95800"/>
            <a:ext cx="3429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3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códigos externos</a:t>
            </a:r>
          </a:p>
        </p:txBody>
      </p:sp>
      <p:sp>
        <p:nvSpPr>
          <p:cNvPr id="26" name="detail-2">
            <a:extLst xmlns:a="http://schemas.openxmlformats.org/drawingml/2006/main">
              <a:ext uri="{FF2B5EF4-FFF2-40B4-BE49-F238E27FC236}">
                <a16:creationId xmlns:a16="http://schemas.microsoft.com/office/drawing/2014/main" id="{0E8BD9A2-B056-410B-8CC3-D19011E4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972050"/>
            <a:ext cx="3381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9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conferidos</a:t>
            </a:r>
          </a:p>
        </p:txBody>
      </p:sp>
      <p:sp>
        <p:nvSpPr>
          <p:cNvPr id="27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B3B65658-37FE-4B6C-8CD9-A58882E77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7217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5.552 fornecedores conforme confirmação de Vinicius em 04/11. Vínculos e códigos: levantamento de 17/10/2026.</a:t>
            </a:r>
          </a:p>
        </p:txBody>
      </p:sp>
    </p:spTree>
    <p:extLst>
      <p:ext uri="{BB962C8B-B14F-4D97-AF65-F5344CB8AC3E}">
        <p14:creationId xmlns:p14="http://schemas.microsoft.com/office/powerpoint/2010/main" val="21079487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rand">
            <a:extLst xmlns:a="http://schemas.openxmlformats.org/drawingml/2006/main">
              <a:ext uri="{FF2B5EF4-FFF2-40B4-BE49-F238E27FC236}">
                <a16:creationId xmlns:a16="http://schemas.microsoft.com/office/drawing/2014/main" id="{4ABDE941-BABF-4E7C-89E3-A188D283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REINVENTECH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F7044DD-396E-45A6-9358-EC332928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Pratos e fichas técnicas padrão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BD9ADB7-2B5E-4835-AD76-7954E44E1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96025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711F8AD6-4843-45D7-9384-95CD3551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906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Base estruturada por Vinicius, essencial para o planejamento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FFF25812-8B30-4E0B-ADB7-26DDDB9A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342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58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352</a:t>
            </a:r>
          </a:p>
        </p:txBody>
      </p:sp>
      <p:sp>
        <p:nvSpPr>
          <p:cNvPr id="6" name="label-0">
            <a:extLst xmlns:a="http://schemas.openxmlformats.org/drawingml/2006/main">
              <a:ext uri="{FF2B5EF4-FFF2-40B4-BE49-F238E27FC236}">
                <a16:creationId xmlns:a16="http://schemas.microsoft.com/office/drawing/2014/main" id="{7B92364A-0BA3-4688-9D5C-B61C7484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3429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pratos distintos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4F75E18E-B490-4DA4-96B2-A2BB026F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667000"/>
            <a:ext cx="342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58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1.237</a:t>
            </a:r>
          </a:p>
        </p:txBody>
      </p:sp>
      <p:sp>
        <p:nvSpPr>
          <p:cNvPr id="8" name="label-1">
            <a:extLst xmlns:a="http://schemas.openxmlformats.org/drawingml/2006/main">
              <a:ext uri="{FF2B5EF4-FFF2-40B4-BE49-F238E27FC236}">
                <a16:creationId xmlns:a16="http://schemas.microsoft.com/office/drawing/2014/main" id="{FFDC3AAD-8BF0-46F9-B080-3EC5B3FF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952875"/>
            <a:ext cx="3429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linhas de composição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88FAE2D8-DAD1-4409-AA14-9E1861C5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667000"/>
            <a:ext cx="342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5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58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186</a:t>
            </a:r>
          </a:p>
        </p:txBody>
      </p:sp>
      <p:sp>
        <p:nvSpPr>
          <p:cNvPr id="10" name="label-2">
            <a:extLst xmlns:a="http://schemas.openxmlformats.org/drawingml/2006/main">
              <a:ext uri="{FF2B5EF4-FFF2-40B4-BE49-F238E27FC236}">
                <a16:creationId xmlns:a16="http://schemas.microsoft.com/office/drawing/2014/main" id="{8A6F6AA4-0D66-40B0-AC66-B208BE64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429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produtos na composição</a:t>
            </a:r>
          </a:p>
        </p:txBody>
      </p:sp>
      <p:sp>
        <p:nvSpPr>
          <p:cNvPr id="11" name="source-line">
            <a:extLst xmlns:a="http://schemas.openxmlformats.org/drawingml/2006/main">
              <a:ext uri="{FF2B5EF4-FFF2-40B4-BE49-F238E27FC236}">
                <a16:creationId xmlns:a16="http://schemas.microsoft.com/office/drawing/2014/main" id="{744554DB-9697-4A3A-B39F-72D69531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9112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Estrutura de pratos e composições preparada por Vinicius em 14/09/2026.</a:t>
            </a:r>
          </a:p>
        </p:txBody>
      </p:sp>
      <p:sp>
        <p:nvSpPr>
          <p:cNvPr id="12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E95C8A3F-BC94-49D1-B50D-21A453C0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Quantidades do arquivo-base. Esses números não representam, por si só, a importação ou a conferência integral dos cadastros no ERP.</a:t>
            </a:r>
          </a:p>
        </p:txBody>
      </p:sp>
    </p:spTree>
    <p:extLst>
      <p:ext uri="{BB962C8B-B14F-4D97-AF65-F5344CB8AC3E}">
        <p14:creationId xmlns:p14="http://schemas.microsoft.com/office/powerpoint/2010/main" val="1666119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rand">
            <a:extLst xmlns:a="http://schemas.openxmlformats.org/drawingml/2006/main">
              <a:ext uri="{FF2B5EF4-FFF2-40B4-BE49-F238E27FC236}">
                <a16:creationId xmlns:a16="http://schemas.microsoft.com/office/drawing/2014/main" id="{AE7CEEA9-637E-4ED3-8CA2-674BCD256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REINVENTECH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ED58378-7BAA-46BA-B006-FBB9564C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Planejamento e cardápios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E5B53F6A-F298-48B9-A120-5771FD46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96025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1" name="lead">
            <a:extLst xmlns:a="http://schemas.openxmlformats.org/drawingml/2006/main">
              <a:ext uri="{FF2B5EF4-FFF2-40B4-BE49-F238E27FC236}">
                <a16:creationId xmlns:a16="http://schemas.microsoft.com/office/drawing/2014/main" id="{A9983715-72AA-4336-8C33-0962DB7F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906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Frente concluída, com utilização pela equipe</a:t>
            </a:r>
          </a:p>
        </p:txBody>
      </p:sp>
      <p:sp>
        <p:nvSpPr>
          <p:cNvPr id="12" name="metric">
            <a:extLst xmlns:a="http://schemas.openxmlformats.org/drawingml/2006/main">
              <a:ext uri="{FF2B5EF4-FFF2-40B4-BE49-F238E27FC236}">
                <a16:creationId xmlns:a16="http://schemas.microsoft.com/office/drawing/2014/main" id="{75329EF0-5239-4F41-A163-BD934BA7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3524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68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68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100%</a:t>
            </a:r>
          </a:p>
        </p:txBody>
      </p:sp>
      <p:sp>
        <p:nvSpPr>
          <p:cNvPr id="13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416FDE04-D36C-4275-B01A-29F90F76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342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na avaliação de Vinicius</a:t>
            </a:r>
          </a:p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em 04/11/2026</a:t>
            </a:r>
          </a:p>
        </p:txBody>
      </p:sp>
      <p:sp>
        <p:nvSpPr>
          <p:cNvPr id="14" name="check-0">
            <a:extLst xmlns:a="http://schemas.openxmlformats.org/drawingml/2006/main">
              <a:ext uri="{FF2B5EF4-FFF2-40B4-BE49-F238E27FC236}">
                <a16:creationId xmlns:a16="http://schemas.microsoft.com/office/drawing/2014/main" id="{61D64A63-5C5C-4F73-965C-FC15B365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32410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26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heading-0">
            <a:extLst xmlns:a="http://schemas.openxmlformats.org/drawingml/2006/main">
              <a:ext uri="{FF2B5EF4-FFF2-40B4-BE49-F238E27FC236}">
                <a16:creationId xmlns:a16="http://schemas.microsoft.com/office/drawing/2014/main" id="{CFE2167D-53E9-4F83-8F41-646D7E76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324100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Cadastro dos pratos</a:t>
            </a:r>
          </a:p>
        </p:txBody>
      </p:sp>
      <p:sp>
        <p:nvSpPr>
          <p:cNvPr id="16" name="body-0">
            <a:extLst xmlns:a="http://schemas.openxmlformats.org/drawingml/2006/main">
              <a:ext uri="{FF2B5EF4-FFF2-40B4-BE49-F238E27FC236}">
                <a16:creationId xmlns:a16="http://schemas.microsoft.com/office/drawing/2014/main" id="{A161A7E6-56DC-44C3-AC35-85222335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78130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Base de pratos para compor os cardápios.</a:t>
            </a:r>
          </a:p>
        </p:txBody>
      </p:sp>
      <p:sp>
        <p:nvSpPr>
          <p:cNvPr id="17" name="check-1">
            <a:extLst xmlns:a="http://schemas.openxmlformats.org/drawingml/2006/main">
              <a:ext uri="{FF2B5EF4-FFF2-40B4-BE49-F238E27FC236}">
                <a16:creationId xmlns:a16="http://schemas.microsoft.com/office/drawing/2014/main" id="{85BE8DD9-FFE1-40D0-AFBF-D6E474F9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49567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26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8" name="heading-1">
            <a:extLst xmlns:a="http://schemas.openxmlformats.org/drawingml/2006/main">
              <a:ext uri="{FF2B5EF4-FFF2-40B4-BE49-F238E27FC236}">
                <a16:creationId xmlns:a16="http://schemas.microsoft.com/office/drawing/2014/main" id="{A7B415D5-A963-4AD1-A10E-60481A55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49567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Fichas técnicas padrão</a:t>
            </a:r>
          </a:p>
        </p:txBody>
      </p:sp>
      <p:sp>
        <p:nvSpPr>
          <p:cNvPr id="19" name="body-1">
            <a:extLst xmlns:a="http://schemas.openxmlformats.org/drawingml/2006/main">
              <a:ext uri="{FF2B5EF4-FFF2-40B4-BE49-F238E27FC236}">
                <a16:creationId xmlns:a16="http://schemas.microsoft.com/office/drawing/2014/main" id="{FE1B9F4E-A6BD-4A64-A6D8-2A6AF64F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952875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Padrões cadastrados para apoiar o planejamento.</a:t>
            </a:r>
          </a:p>
        </p:txBody>
      </p:sp>
      <p:sp>
        <p:nvSpPr>
          <p:cNvPr id="20" name="check-2">
            <a:extLst xmlns:a="http://schemas.openxmlformats.org/drawingml/2006/main">
              <a:ext uri="{FF2B5EF4-FFF2-40B4-BE49-F238E27FC236}">
                <a16:creationId xmlns:a16="http://schemas.microsoft.com/office/drawing/2014/main" id="{AC52743A-3EBB-4485-A809-81685D311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6672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26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1" name="heading-2">
            <a:extLst xmlns:a="http://schemas.openxmlformats.org/drawingml/2006/main">
              <a:ext uri="{FF2B5EF4-FFF2-40B4-BE49-F238E27FC236}">
                <a16:creationId xmlns:a16="http://schemas.microsoft.com/office/drawing/2014/main" id="{40568C59-C321-4A4E-B6BD-8B9946F0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667250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Planejamento em utilização</a:t>
            </a:r>
          </a:p>
        </p:txBody>
      </p:sp>
      <p:sp>
        <p:nvSpPr>
          <p:cNvPr id="22" name="body-2">
            <a:extLst xmlns:a="http://schemas.openxmlformats.org/drawingml/2006/main">
              <a:ext uri="{FF2B5EF4-FFF2-40B4-BE49-F238E27FC236}">
                <a16:creationId xmlns:a16="http://schemas.microsoft.com/office/drawing/2014/main" id="{2CA623B0-7241-4049-8CA8-E65095CC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1244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Equipe planejando os cardápios, conforme confirmado.</a:t>
            </a:r>
          </a:p>
        </p:txBody>
      </p:sp>
      <p:sp>
        <p:nvSpPr>
          <p:cNvPr id="23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4DF7DB07-C2D5-4873-9ABF-4ED869C84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320 posições de cardápio verificadas: 160 de almoço + 160 de jantar, em 20 grades.</a:t>
            </a:r>
          </a:p>
          <a:p xmlns:a="http://schemas.openxmlformats.org/drawingml/2006/main">
            <a:pPr>
              <a:buNone/>
              <a:defRPr sz="14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Período de 19 a 30/10. Posições não equivalem a pratos ou fichas distintos.</a:t>
            </a:r>
          </a:p>
        </p:txBody>
      </p:sp>
    </p:spTree>
    <p:extLst>
      <p:ext uri="{BB962C8B-B14F-4D97-AF65-F5344CB8AC3E}">
        <p14:creationId xmlns:p14="http://schemas.microsoft.com/office/powerpoint/2010/main" val="21316923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brand">
            <a:extLst xmlns:a="http://schemas.openxmlformats.org/drawingml/2006/main">
              <a:ext uri="{FF2B5EF4-FFF2-40B4-BE49-F238E27FC236}">
                <a16:creationId xmlns:a16="http://schemas.microsoft.com/office/drawing/2014/main" id="{C94DD1F9-ABB3-4750-A7E3-13203ECE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REINVENTECH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85509FC-9B5A-42DE-9D6F-5FB090BC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Execução registrada: notas e AFs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56473F16-7643-4E3E-B1E7-5A691F94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96025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C56D19D5-4F93-46E4-B314-2634C6AE3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906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Cadastro e lançamento de NFs, com criação de AFs para as entradas</a:t>
            </a:r>
          </a:p>
        </p:txBody>
      </p:sp>
      <p:sp>
        <p:nvSpPr>
          <p:cNvPr id="5" name="nfs-count">
            <a:extLst xmlns:a="http://schemas.openxmlformats.org/drawingml/2006/main">
              <a:ext uri="{FF2B5EF4-FFF2-40B4-BE49-F238E27FC236}">
                <a16:creationId xmlns:a16="http://schemas.microsoft.com/office/drawing/2014/main" id="{9CD19E0D-44EA-455B-8FC6-926D0DF73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466725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62</a:t>
            </a:r>
          </a:p>
        </p:txBody>
      </p:sp>
      <p:sp>
        <p:nvSpPr>
          <p:cNvPr id="6" name="nfs-label">
            <a:extLst xmlns:a="http://schemas.openxmlformats.org/drawingml/2006/main">
              <a:ext uri="{FF2B5EF4-FFF2-40B4-BE49-F238E27FC236}">
                <a16:creationId xmlns:a16="http://schemas.microsoft.com/office/drawing/2014/main" id="{E533D1FB-BECD-4C0D-B130-C7FDBBC87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5095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entradas documentadas, ao menos</a:t>
            </a:r>
          </a:p>
        </p:txBody>
      </p:sp>
      <p:sp>
        <p:nvSpPr>
          <p:cNvPr id="7" name="nfs-detail">
            <a:extLst xmlns:a="http://schemas.openxmlformats.org/drawingml/2006/main">
              <a:ext uri="{FF2B5EF4-FFF2-40B4-BE49-F238E27FC236}">
                <a16:creationId xmlns:a16="http://schemas.microsoft.com/office/drawing/2014/main" id="{F1C680FF-2D12-472B-B24D-4FD7AF5C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05325"/>
            <a:ext cx="5095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Histórico consolidado até 03/11/2026.</a:t>
            </a:r>
          </a:p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Os 62 documentos identificados somam</a:t>
            </a:r>
          </a:p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R$ 419.166,94.</a:t>
            </a:r>
          </a:p>
        </p:txBody>
      </p:sp>
      <p:sp>
        <p:nvSpPr>
          <p:cNvPr id="8" name="af-count">
            <a:extLst xmlns:a="http://schemas.openxmlformats.org/drawingml/2006/main">
              <a:ext uri="{FF2B5EF4-FFF2-40B4-BE49-F238E27FC236}">
                <a16:creationId xmlns:a16="http://schemas.microsoft.com/office/drawing/2014/main" id="{B3E879D2-6BDD-4F76-94C1-CA4F1291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71725"/>
            <a:ext cx="466725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66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9" name="af-label">
            <a:extLst xmlns:a="http://schemas.openxmlformats.org/drawingml/2006/main">
              <a:ext uri="{FF2B5EF4-FFF2-40B4-BE49-F238E27FC236}">
                <a16:creationId xmlns:a16="http://schemas.microsoft.com/office/drawing/2014/main" id="{D81B68CE-5FFF-4416-9057-40FEAAF5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90925"/>
            <a:ext cx="49911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AFs criadas no levantamento</a:t>
            </a:r>
          </a:p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até 22/10/2026</a:t>
            </a:r>
          </a:p>
        </p:txBody>
      </p:sp>
      <p:sp>
        <p:nvSpPr>
          <p:cNvPr id="10" name="af-detail">
            <a:extLst xmlns:a="http://schemas.openxmlformats.org/drawingml/2006/main">
              <a:ext uri="{FF2B5EF4-FFF2-40B4-BE49-F238E27FC236}">
                <a16:creationId xmlns:a16="http://schemas.microsoft.com/office/drawing/2014/main" id="{72B12407-08E6-4ED6-A0B8-1129FC20B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619625"/>
            <a:ext cx="49911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Depois desse marco, há registro das</a:t>
            </a:r>
          </a:p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AFs 83 a 86 geradas em 28/10.</a:t>
            </a:r>
          </a:p>
        </p:txBody>
      </p:sp>
      <p:sp>
        <p:nvSpPr>
          <p:cNvPr id="11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8282ACE8-35AA-4A72-B5E0-57EE67B1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Volumes históricos, não uma contagem auditada atual. Entrada registrada não significa aprovação ou pagamento. O valor soma documentos de entrada.</a:t>
            </a:r>
          </a:p>
        </p:txBody>
      </p:sp>
    </p:spTree>
    <p:extLst>
      <p:ext uri="{BB962C8B-B14F-4D97-AF65-F5344CB8AC3E}">
        <p14:creationId xmlns:p14="http://schemas.microsoft.com/office/powerpoint/2010/main" val="11358127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rand">
            <a:extLst xmlns:a="http://schemas.openxmlformats.org/drawingml/2006/main">
              <a:ext uri="{FF2B5EF4-FFF2-40B4-BE49-F238E27FC236}">
                <a16:creationId xmlns:a16="http://schemas.microsoft.com/office/drawing/2014/main" id="{3B06731F-C068-46A4-BCC3-74C8FDBE4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REINVENTECH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0574163-A2BB-4284-AD28-5F14A636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Liberação de AFs e envio automático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86FCA31F-F895-461F-B13D-C22ACDEA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96025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754E3207-8EC0-43BA-AC0C-3A4F1CB37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906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Etapas distintas, com uma dependência técnica remanescente</a:t>
            </a:r>
          </a:p>
        </p:txBody>
      </p:sp>
      <p:sp>
        <p:nvSpPr>
          <p:cNvPr id="5" name="done-title">
            <a:extLst xmlns:a="http://schemas.openxmlformats.org/drawingml/2006/main">
              <a:ext uri="{FF2B5EF4-FFF2-40B4-BE49-F238E27FC236}">
                <a16:creationId xmlns:a16="http://schemas.microsoft.com/office/drawing/2014/main" id="{D5F9C9F6-FC46-4D3C-A27A-84CE7ED2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Concluído</a:t>
            </a:r>
          </a:p>
        </p:txBody>
      </p:sp>
      <p:sp>
        <p:nvSpPr>
          <p:cNvPr id="6" name="done-body">
            <a:extLst xmlns:a="http://schemas.openxmlformats.org/drawingml/2006/main">
              <a:ext uri="{FF2B5EF4-FFF2-40B4-BE49-F238E27FC236}">
                <a16:creationId xmlns:a16="http://schemas.microsoft.com/office/drawing/2014/main" id="{38DD7C18-8991-42D6-BF35-9A4F2222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71825"/>
            <a:ext cx="4953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Criação das AFs para entrada de NF.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Treinamento de Hassenuá para liberação de AFs.</a:t>
            </a:r>
          </a:p>
        </p:txBody>
      </p:sp>
      <p:sp>
        <p:nvSpPr>
          <p:cNvPr id="7" name="pending-title">
            <a:extLst xmlns:a="http://schemas.openxmlformats.org/drawingml/2006/main">
              <a:ext uri="{FF2B5EF4-FFF2-40B4-BE49-F238E27FC236}">
                <a16:creationId xmlns:a16="http://schemas.microsoft.com/office/drawing/2014/main" id="{F36C860C-AA3A-4BC4-8758-8E750726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428875"/>
            <a:ext cx="4991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Pendente</a:t>
            </a:r>
          </a:p>
        </p:txBody>
      </p:sp>
      <p:sp>
        <p:nvSpPr>
          <p:cNvPr id="8" name="pending-body">
            <a:extLst xmlns:a="http://schemas.openxmlformats.org/drawingml/2006/main">
              <a:ext uri="{FF2B5EF4-FFF2-40B4-BE49-F238E27FC236}">
                <a16:creationId xmlns:a16="http://schemas.microsoft.com/office/drawing/2014/main" id="{1DBEBCB0-3339-4D7F-B2A1-8FEF8706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71825"/>
            <a:ext cx="49911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Dados SMTP da TI para configurar o envio automático.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4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Após o recebimento, configurar e testar o envio.</a:t>
            </a:r>
          </a:p>
        </p:txBody>
      </p:sp>
      <p:sp>
        <p:nvSpPr>
          <p:cNvPr id="9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FE8C69E9-28F0-47D8-9352-AB0B1AA3C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9122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Treinamento concluído conforme relato de Vinicius. Solicitação de SMTP registrada em 26/10, sem confirmação de configuração.</a:t>
            </a:r>
          </a:p>
        </p:txBody>
      </p:sp>
    </p:spTree>
    <p:extLst>
      <p:ext uri="{BB962C8B-B14F-4D97-AF65-F5344CB8AC3E}">
        <p14:creationId xmlns:p14="http://schemas.microsoft.com/office/powerpoint/2010/main" val="10366504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brand">
            <a:extLst xmlns:a="http://schemas.openxmlformats.org/drawingml/2006/main">
              <a:ext uri="{FF2B5EF4-FFF2-40B4-BE49-F238E27FC236}">
                <a16:creationId xmlns:a16="http://schemas.microsoft.com/office/drawing/2014/main" id="{67D0974A-3017-47E2-A08D-AF578C497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REINVENTECH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59038DB-3918-4D1B-8338-BA05BBFF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2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Próximos passos para o treinamento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40298621-E6DE-42C9-AA37-649FE5C8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96025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3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DC824852-4D78-48D6-BCBF-997D949B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906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86B7D"/>
                </a:solidFill>
                <a:latin typeface="Arial"/>
                <a:ea typeface="Arial"/>
                <a:cs typeface="Arial"/>
              </a:rPr>
              <a:t>Com os dados recebidos ontem (03/11), avançar nas rotinas: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A1C259BC-1C98-42E4-86F7-7E1186F91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809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action-0">
            <a:extLst xmlns:a="http://schemas.openxmlformats.org/drawingml/2006/main">
              <a:ext uri="{FF2B5EF4-FFF2-40B4-BE49-F238E27FC236}">
                <a16:creationId xmlns:a16="http://schemas.microsoft.com/office/drawing/2014/main" id="{C8FFBD98-2DF3-494E-AB29-470F42203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238375"/>
            <a:ext cx="9753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Notas de entrada e estoque</a:t>
            </a:r>
          </a:p>
        </p:txBody>
      </p:sp>
      <p:sp>
        <p:nvSpPr>
          <p:cNvPr id="7" name="result-0">
            <a:extLst xmlns:a="http://schemas.openxmlformats.org/drawingml/2006/main">
              <a:ext uri="{FF2B5EF4-FFF2-40B4-BE49-F238E27FC236}">
                <a16:creationId xmlns:a16="http://schemas.microsoft.com/office/drawing/2014/main" id="{5FD8D2F9-DFB5-45F2-93A1-A191FA0D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676525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Lançamento das NFs de entrada e conferência do estoque gerado.</a:t>
            </a:r>
          </a:p>
        </p:txBody>
      </p:sp>
      <p:sp>
        <p:nvSpPr>
          <p:cNvPr id="8" name="number-1">
            <a:extLst xmlns:a="http://schemas.openxmlformats.org/drawingml/2006/main">
              <a:ext uri="{FF2B5EF4-FFF2-40B4-BE49-F238E27FC236}">
                <a16:creationId xmlns:a16="http://schemas.microsoft.com/office/drawing/2014/main" id="{9E7E45AB-85B6-4E73-8C1F-B1E813D6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809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action-1">
            <a:extLst xmlns:a="http://schemas.openxmlformats.org/drawingml/2006/main">
              <a:ext uri="{FF2B5EF4-FFF2-40B4-BE49-F238E27FC236}">
                <a16:creationId xmlns:a16="http://schemas.microsoft.com/office/drawing/2014/main" id="{5ABD95E6-8608-4FD9-93AF-DAB7FC23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190875"/>
            <a:ext cx="9753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Despesas e receitas</a:t>
            </a:r>
          </a:p>
        </p:txBody>
      </p:sp>
      <p:sp>
        <p:nvSpPr>
          <p:cNvPr id="10" name="result-1">
            <a:extLst xmlns:a="http://schemas.openxmlformats.org/drawingml/2006/main">
              <a:ext uri="{FF2B5EF4-FFF2-40B4-BE49-F238E27FC236}">
                <a16:creationId xmlns:a16="http://schemas.microsoft.com/office/drawing/2014/main" id="{13E78644-C74C-41D7-8A87-FC084E9B1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29025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Lançamento das despesas e receitas da unidade.</a:t>
            </a:r>
          </a:p>
        </p:txBody>
      </p:sp>
      <p:sp>
        <p:nvSpPr>
          <p:cNvPr id="11" name="number-2">
            <a:extLst xmlns:a="http://schemas.openxmlformats.org/drawingml/2006/main">
              <a:ext uri="{FF2B5EF4-FFF2-40B4-BE49-F238E27FC236}">
                <a16:creationId xmlns:a16="http://schemas.microsoft.com/office/drawing/2014/main" id="{CCD5217E-CB75-4B1E-800C-E07A52A7D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809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action-2">
            <a:extLst xmlns:a="http://schemas.openxmlformats.org/drawingml/2006/main">
              <a:ext uri="{FF2B5EF4-FFF2-40B4-BE49-F238E27FC236}">
                <a16:creationId xmlns:a16="http://schemas.microsoft.com/office/drawing/2014/main" id="{0D6B7185-7D10-4EA6-8532-DAD7D551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143375"/>
            <a:ext cx="9753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Demonstrativo de resultado</a:t>
            </a:r>
          </a:p>
        </p:txBody>
      </p:sp>
      <p:sp>
        <p:nvSpPr>
          <p:cNvPr id="13" name="result-2">
            <a:extLst xmlns:a="http://schemas.openxmlformats.org/drawingml/2006/main">
              <a:ext uri="{FF2B5EF4-FFF2-40B4-BE49-F238E27FC236}">
                <a16:creationId xmlns:a16="http://schemas.microsoft.com/office/drawing/2014/main" id="{40456400-CCBB-4846-A6CE-DB39E5316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581525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Apuração do demonstrativo para acompanhar os resultados da unidade.</a:t>
            </a:r>
          </a:p>
        </p:txBody>
      </p:sp>
      <p:sp>
        <p:nvSpPr>
          <p:cNvPr id="14" name="number-3">
            <a:extLst xmlns:a="http://schemas.openxmlformats.org/drawingml/2006/main">
              <a:ext uri="{FF2B5EF4-FFF2-40B4-BE49-F238E27FC236}">
                <a16:creationId xmlns:a16="http://schemas.microsoft.com/office/drawing/2014/main" id="{570ACF36-F4F0-4C9E-8456-170B460A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809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007F8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7F8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action-3">
            <a:extLst xmlns:a="http://schemas.openxmlformats.org/drawingml/2006/main">
              <a:ext uri="{FF2B5EF4-FFF2-40B4-BE49-F238E27FC236}">
                <a16:creationId xmlns:a16="http://schemas.microsoft.com/office/drawing/2014/main" id="{CD188FAE-76A7-4BCA-A0F2-71873199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095875"/>
            <a:ext cx="9753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Faturamento</a:t>
            </a:r>
          </a:p>
        </p:txBody>
      </p:sp>
      <p:sp>
        <p:nvSpPr>
          <p:cNvPr id="16" name="result-3">
            <a:extLst xmlns:a="http://schemas.openxmlformats.org/drawingml/2006/main">
              <a:ext uri="{FF2B5EF4-FFF2-40B4-BE49-F238E27FC236}">
                <a16:creationId xmlns:a16="http://schemas.microsoft.com/office/drawing/2014/main" id="{3823D48C-E62B-46AA-BCB0-3849063E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534025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Faturamento e emissão das notas fiscais de faturamento.</a:t>
            </a:r>
          </a:p>
        </p:txBody>
      </p:sp>
      <p:sp>
        <p:nvSpPr>
          <p:cNvPr id="18" name="training-agenda">
            <a:extLst xmlns:a="http://schemas.openxmlformats.org/drawingml/2006/main">
              <a:ext uri="{FF2B5EF4-FFF2-40B4-BE49-F238E27FC236}">
                <a16:creationId xmlns:a16="http://schemas.microsoft.com/office/drawing/2014/main" id="{59FCB20E-3537-49F0-81B8-3E2B348C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2932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defPPr>
            <a:lvl1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1pPr>
            <a:lvl2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2pPr>
            <a:lvl3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3pPr>
            <a:lvl4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4pPr>
            <a:lvl5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5pPr>
            <a:lvl6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6pPr>
            <a:lvl7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7pPr>
            <a:lvl8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8pPr>
            <a:lvl9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00">
                <a:solidFill>
                  <a:srgbClr val="586B7D"/>
                </a:solidFill>
                <a:latin typeface="Arial"/>
                <a:ea typeface="Arial"/>
                <a:cs typeface="Arial"/>
              </a:defRPr>
            </a:pPr>
            <a:r>
              <a:rPr sz="1400">
                <a:solidFill>
                  <a:srgbClr val="586B7D"/>
                </a:solidFill>
                <a:latin typeface="Arial"/>
                <a:ea typeface="Arial"/>
                <a:cs typeface="Arial"/>
              </a:rPr>
              <a:t>Período e agenda do treinamento a combinar com a equipe.</a:t>
            </a:r>
          </a:p>
        </p:txBody>
      </p:sp>
    </p:spTree>
    <p:extLst>
      <p:ext uri="{BB962C8B-B14F-4D97-AF65-F5344CB8AC3E}">
        <p14:creationId xmlns:p14="http://schemas.microsoft.com/office/powerpoint/2010/main" val="8981190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2026-11-04T13:59:58.6220000Z</dcterms:created>
  <dcterms:modified xsi:type="dcterms:W3CDTF">2026-11-04T13:59:58.6220000Z</dcterms:modified>
</coreProperties>
</file>